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6" r:id="rId10"/>
    <p:sldId id="348" r:id="rId11"/>
    <p:sldId id="349" r:id="rId12"/>
    <p:sldId id="347" r:id="rId13"/>
    <p:sldId id="350" r:id="rId14"/>
    <p:sldId id="351" r:id="rId15"/>
    <p:sldId id="352" r:id="rId16"/>
    <p:sldId id="353" r:id="rId17"/>
    <p:sldId id="354" r:id="rId18"/>
    <p:sldId id="355" r:id="rId19"/>
    <p:sldId id="265" r:id="rId20"/>
    <p:sldId id="266" r:id="rId21"/>
    <p:sldId id="267" r:id="rId22"/>
    <p:sldId id="268" r:id="rId23"/>
    <p:sldId id="356" r:id="rId24"/>
    <p:sldId id="269" r:id="rId25"/>
    <p:sldId id="270" r:id="rId26"/>
    <p:sldId id="271" r:id="rId27"/>
    <p:sldId id="272" r:id="rId28"/>
    <p:sldId id="273" r:id="rId29"/>
    <p:sldId id="275" r:id="rId30"/>
    <p:sldId id="276" r:id="rId31"/>
    <p:sldId id="277" r:id="rId32"/>
    <p:sldId id="278" r:id="rId33"/>
    <p:sldId id="279" r:id="rId34"/>
    <p:sldId id="357" r:id="rId35"/>
    <p:sldId id="358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</p:sldIdLst>
  <p:sldSz cx="12192000" cy="6858000"/>
  <p:notesSz cx="6858000" cy="9144000"/>
  <p:embeddedFontLst>
    <p:embeddedFont>
      <p:font typeface="Gill Sans" panose="020B060402020202020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8" roundtripDataSignature="AMtx7mgVdFu41hN/1iOj6aVQC0dAqJQ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02D92-EB61-4233-A5F8-FC8B1682F09E}">
  <a:tblStyle styleId="{44C02D92-EB61-4233-A5F8-FC8B1682F0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9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EE20238-FE4D-A253-D17F-4ADCF4F3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77A3CBD0-1371-8CCA-CDE3-4F419F30B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F92AA569-5D2B-946E-9439-B3FC9D202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08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88209FDE-9B6F-8ACF-8329-2E9D5A82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96C5D666-3A3F-1DDC-3E3D-CF1F55998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54134B3A-5760-7178-5550-22E7251B2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6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21005A8-2A22-99DD-3BE0-3357C586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DA25B1BE-E426-4A03-B65A-7591483E4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3CA0FD26-4D95-9608-13A1-119C3B852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36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ADAE6177-E826-C12C-405C-AF0061FF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A863E54-3FDC-5183-6A05-18DD5348D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B23686E-0B29-DE8E-BDED-875189BB8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6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2120C2-B706-C95D-63DE-7B57DE55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65D558D-C629-D14F-2B12-834D6E390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2F5C76D-F838-F69E-BB83-9EE1B39FF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26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7D4363-D605-05C8-DAF1-A0D69E742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63D3BEDE-29C6-F042-E157-45EA4E998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1B562615-0B81-46B2-3AF3-6A7CDB5E0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52AD54-8C59-64AC-C929-2A54B5F3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2E097225-1FF0-D03C-CCF7-3F210FC1F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2BB4D7A-4211-6C51-9E8E-76B708411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07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F6D4F6-E9D1-936F-CE3D-F0380979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0C436802-7196-5BA2-742A-B751CA335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37F34283-7AD7-0D66-F1F1-179518E66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26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C16568-6279-BCD1-74C7-0F51DB7C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CEEA082B-5132-D191-F776-F560173F2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9F5B47D-7C72-6F3F-240E-59229FB50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5752edde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a5752edd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5752edde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a5752edd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5752edde4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a5752edde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A9F2F94-BA45-510E-C8FC-175AC0CB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>
            <a:extLst>
              <a:ext uri="{FF2B5EF4-FFF2-40B4-BE49-F238E27FC236}">
                <a16:creationId xmlns:a16="http://schemas.microsoft.com/office/drawing/2014/main" id="{C35ACEB4-0E57-5A5B-D901-D343C8EFA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>
            <a:extLst>
              <a:ext uri="{FF2B5EF4-FFF2-40B4-BE49-F238E27FC236}">
                <a16:creationId xmlns:a16="http://schemas.microsoft.com/office/drawing/2014/main" id="{D0176613-07ED-6655-6D4B-8089BB2DF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80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591f79c51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a591f79c5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591f79c5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a591f79c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591f79c5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a591f79c5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591f79c51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a591f79c5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91f79c5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a591f79c5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8C53C859-54E7-1D2E-7ED8-C3CFADD5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72C7BFA9-F84C-B9EB-D39E-75AA441DE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46BA1A29-C711-3AA0-D6CA-229542F9D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098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9AE91A58-416C-C4E6-396A-81B21D95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89401479-1793-A75C-1486-B6253DB80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31D27254-E679-894C-9008-32F386867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563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591f79c51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a591f79c5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591f79c51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3a591f79c5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752edde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5752edd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591f79c51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3a591f79c5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65396495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a65396495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653964955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a65396495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a653964955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3a65396495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653964955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3a65396495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653964955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a653964955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a6539649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a653964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65396495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3a6539649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653964955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3a6539649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653964955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3a6539649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653964955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3a65396495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a653964955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a65396495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653964955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3a65396495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653964955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3a65396495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653964955_0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3a65396495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a653964955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a65396495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65396495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3a65396495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a65396495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a6539649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a653964955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3a65396495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752edde4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a5752edde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a653964955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a653964955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653964955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3a65396495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653964955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3a65396495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653964955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3a65396495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a653964955_0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a653964955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653964955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3a653964955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a653964955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3a65396495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653964955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a65396495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a65396495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3a65396495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a653964955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3a65396495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91f79c5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a591f79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a653964955_0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3a653964955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653964955_0_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3a65396495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a653964955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3a653964955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a653964955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3a653964955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a653964955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3a653964955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653964955_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a65396495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C6F6610-118A-A8B7-3A82-DA9492EB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64DC04A9-3050-C22E-6ECA-E4098CDD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EBCBC097-BDED-7A40-0A7D-535212889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1" name="Google Shape;61;p4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" name="Google Shape;15;p4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517945" y="3608618"/>
            <a:ext cx="10993549" cy="67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MX" dirty="0">
                <a:solidFill>
                  <a:schemeClr val="lt1"/>
                </a:solidFill>
              </a:rPr>
              <a:t>EUREKABANK BDD NUBE SOAP JAVA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599226" y="5149400"/>
            <a:ext cx="4734774" cy="123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577"/>
              <a:buNone/>
            </a:pPr>
            <a:r>
              <a:rPr lang="es-ES" sz="2244" b="1" dirty="0">
                <a:solidFill>
                  <a:schemeClr val="lt1"/>
                </a:solidFill>
              </a:rPr>
              <a:t>INTEGRANTES: 	           ARGUELLO JOEL</a:t>
            </a:r>
            <a:endParaRPr sz="2244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	          CARRERA NAHIR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</a:t>
            </a:r>
            <a:r>
              <a:rPr lang="es-ES" sz="2244">
                <a:solidFill>
                  <a:schemeClr val="lt1"/>
                </a:solidFill>
              </a:rPr>
              <a:t>	          PINZA </a:t>
            </a:r>
            <a:r>
              <a:rPr lang="es-ES" sz="2244" dirty="0">
                <a:solidFill>
                  <a:schemeClr val="lt1"/>
                </a:solidFill>
              </a:rPr>
              <a:t>JUAN PABLO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r>
              <a:rPr lang="es-ES" dirty="0">
                <a:solidFill>
                  <a:schemeClr val="lt1"/>
                </a:solidFill>
              </a:rPr>
              <a:t>			      </a:t>
            </a:r>
            <a:endParaRPr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02" name="Google Shape;102;p1" descr="Resultado de imagen para es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97" y="716302"/>
            <a:ext cx="11647502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7874427" y="5149400"/>
            <a:ext cx="3718347" cy="13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NRC:	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29783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FECHA:	10/1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/202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TUTOR:	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ING. MAURICIO CAMPAÑA</a:t>
            </a:r>
            <a:endParaRPr sz="1600" b="1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D5D3B831-B9AC-CAF2-FA40-0F5CC198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EA0F439-A9C4-2FBA-4109-8B8B3E62B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F09598-B583-0549-861B-EE88F97F1C6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047C912-813E-D676-2EBF-C7639FB19E89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62002-3DD6-A5F8-857D-C2135935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29" y="1909748"/>
            <a:ext cx="5024926" cy="4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8F0FFF0-6822-E07E-7D65-51FCB2C1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14234C9E-7A63-ED08-F80C-E86382FCC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14A40F-1E6F-ED8D-C569-C90BB924BF48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2878B246-39E7-424D-73EA-1812F778F1C6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8C55D1-7696-36C2-8D91-6EDFFA09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84" y="1945825"/>
            <a:ext cx="3940216" cy="49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31F0958-7D20-9F29-E538-6379B218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E62F58F9-2BFA-33E9-F004-DCD81B11B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C6E2B0C-7435-6A2A-A93E-1789A8F5AAF6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0B29504-90C3-84A0-7E92-4A166E444AC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D9DE67-A8E0-E931-DA7B-7240F1C8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8" y="1952903"/>
            <a:ext cx="729716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09E4F044-6F41-0A6C-E05A-1373E40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0B77241-49FE-CA62-EF7F-F5ADE8885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1996FB72-CE19-25C2-EC07-13A8EDC33B9C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393A5C0-2908-6F4A-3CED-D905EF63EA12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3B9C0E-4F44-A315-D51C-F28EF3E4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" y="1847194"/>
            <a:ext cx="766869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2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408B864-4953-CFAD-4371-BAEBB544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3B565C1-FE80-5108-8403-A9C9E8C49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92D3611E-C712-BEC6-8AE7-CF702D535B49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CAED6ABF-A381-FD62-3189-3F8D405E575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DB5-0CFC-A790-5EA2-CC3B82C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0" y="1947336"/>
            <a:ext cx="6467963" cy="45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30DDE5-7F06-D4CF-13FC-E817D0FF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2E4BD292-3624-64F3-36F8-1FA50CD32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CONCEPTUAL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C7BC803B-F6DB-D9D2-3114-265C61E73E93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042DE2E-E7EB-3CA9-1A52-F119B491344A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BB97114-1844-B615-E09C-3C882497AF0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8B1234-9BD3-8D66-72F3-C97EA5A7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0" y="1897529"/>
            <a:ext cx="4956703" cy="47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AB7A718-9581-5C75-CBC4-A22CB32F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DD7A278-712D-4F1E-74F8-BB94B730D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LÓGICO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5B542C5F-6F5A-E674-146F-BAF58709480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06F457FD-51D4-E280-C94D-0A838CDC83F4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AE87BB9-B9CA-78B4-00E8-CA0A63C55923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7CE786-2123-4B40-1AD1-D7FC3CBF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28" y="1884182"/>
            <a:ext cx="7122762" cy="49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9A7115E-4572-781F-8E6D-1EE5465D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374C51C-04B1-60B2-E6FA-901070EB0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FÍSICO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DFF6153A-2498-AED0-9F76-CC0A63A99015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2618260A-C9F2-150B-E928-E4E5F568110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718F828-6FF5-CFB8-FDED-D57C5D92AD9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1F4C5F-221A-B009-B42C-C1F87FB1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35" y="1962869"/>
            <a:ext cx="7036913" cy="46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F8BE3D9-5ECD-BBC6-5CB8-EC58BB7E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4AF11300-FD22-15C1-C885-9459C4C33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DE CLASES 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4CFB652C-B869-9B9F-C09E-A6D4A4427BB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95923D5-16DF-F4B8-8E80-B52A9EDF459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33BCC68A-AED5-CFA0-D4EF-A052E627495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EB2B4-9958-2A8F-FF3E-693A8C7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09" y="1954714"/>
            <a:ext cx="5134029" cy="49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2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5752edde4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g3a5752edde4_0_14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g3a5752edde4_0_14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g3a5752edde4_0_14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g3a5752edde4_0_14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CREACIÓN BASE DE DATOS</a:t>
            </a:r>
            <a:endParaRPr/>
          </a:p>
        </p:txBody>
      </p:sp>
      <p:sp>
        <p:nvSpPr>
          <p:cNvPr id="186" name="Google Shape;186;g3a5752edde4_0_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614406"/>
            <a:ext cx="12192000" cy="624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442377" y="631821"/>
            <a:ext cx="3707476" cy="559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ESTRUCTURA DE PROYECTO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DIAGRAMAS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CREACIÓN BASE DE DATOS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SERVIDOR EUREKABANK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CONEXIÓN BDD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CONSOLA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ESCRITORIO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WEB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MÓVIL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CONCLUSIONES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RECOMENDACIONES</a:t>
            </a:r>
            <a:endParaRPr sz="500" dirty="0">
              <a:solidFill>
                <a:schemeClr val="lt1"/>
              </a:solidFill>
            </a:endParaRPr>
          </a:p>
        </p:txBody>
      </p:sp>
      <p:pic>
        <p:nvPicPr>
          <p:cNvPr id="112" name="Google Shape;112;p2" descr="Resultado de imagen para AGENDA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1522" y="1935576"/>
            <a:ext cx="6489819" cy="30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5752edde4_0_2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/>
              <a:t>Definición del contenedor</a:t>
            </a:r>
            <a:endParaRPr dirty="0"/>
          </a:p>
        </p:txBody>
      </p:sp>
      <p:sp>
        <p:nvSpPr>
          <p:cNvPr id="192" name="Google Shape;192;g3a5752edde4_0_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193" name="Google Shape;193;g3a5752edde4_0_2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95" name="Google Shape;195;g3a5752edde4_0_2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4FD07D-EE69-5273-2F21-8150E2B4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43" y="2892466"/>
            <a:ext cx="5925960" cy="3263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5752edde4_0_3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Gestión del servidor remoto</a:t>
            </a:r>
            <a:endParaRPr dirty="0"/>
          </a:p>
        </p:txBody>
      </p:sp>
      <p:sp>
        <p:nvSpPr>
          <p:cNvPr id="201" name="Google Shape;201;g3a5752edde4_0_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03" name="Google Shape;203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E5AB018-8D21-744E-D53C-3A611813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34" y="2743079"/>
            <a:ext cx="6849425" cy="3264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Despliegue del servicio</a:t>
            </a:r>
            <a:endParaRPr dirty="0"/>
          </a:p>
        </p:txBody>
      </p:sp>
      <p:sp>
        <p:nvSpPr>
          <p:cNvPr id="210" name="Google Shape;210;g3a5752edde4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03414E-CC8B-338C-A58B-007569E3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94" y="2743079"/>
            <a:ext cx="5993395" cy="29431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BFFFFD1-31DE-096B-E9D3-E4EA8C9E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>
            <a:extLst>
              <a:ext uri="{FF2B5EF4-FFF2-40B4-BE49-F238E27FC236}">
                <a16:creationId xmlns:a16="http://schemas.microsoft.com/office/drawing/2014/main" id="{C55C6532-9AFF-6EC1-4F76-433AB1533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Verificación de la conexión con </a:t>
            </a:r>
            <a:r>
              <a:rPr lang="es-ES" dirty="0" err="1">
                <a:solidFill>
                  <a:schemeClr val="dk1"/>
                </a:solidFill>
              </a:rPr>
              <a:t>DBeaver</a:t>
            </a:r>
            <a:endParaRPr dirty="0"/>
          </a:p>
        </p:txBody>
      </p:sp>
      <p:sp>
        <p:nvSpPr>
          <p:cNvPr id="210" name="Google Shape;210;g3a5752edde4_0_41">
            <a:extLst>
              <a:ext uri="{FF2B5EF4-FFF2-40B4-BE49-F238E27FC236}">
                <a16:creationId xmlns:a16="http://schemas.microsoft.com/office/drawing/2014/main" id="{485F0A23-E474-6ABA-E15C-BAF8CC848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>
            <a:extLst>
              <a:ext uri="{FF2B5EF4-FFF2-40B4-BE49-F238E27FC236}">
                <a16:creationId xmlns:a16="http://schemas.microsoft.com/office/drawing/2014/main" id="{79F26C3E-D500-C38D-77BC-5BB9BA07C54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>
            <a:extLst>
              <a:ext uri="{FF2B5EF4-FFF2-40B4-BE49-F238E27FC236}">
                <a16:creationId xmlns:a16="http://schemas.microsoft.com/office/drawing/2014/main" id="{DAE10A2E-2ADF-35E1-E09F-0BA2505CC9C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>
            <a:extLst>
              <a:ext uri="{FF2B5EF4-FFF2-40B4-BE49-F238E27FC236}">
                <a16:creationId xmlns:a16="http://schemas.microsoft.com/office/drawing/2014/main" id="{5BEA6FA3-82FC-B720-178A-210B30748A4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67B1D-FA9C-8B2B-3873-3D79D75E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96" y="2632135"/>
            <a:ext cx="4259456" cy="38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 dirty="0">
                <a:solidFill>
                  <a:srgbClr val="FFFFFF"/>
                </a:solidFill>
              </a:rPr>
              <a:t>APLICACIÓN SERVIDOR EUREKABANK</a:t>
            </a:r>
            <a:endParaRPr dirty="0"/>
          </a:p>
        </p:txBody>
      </p:sp>
      <p:sp>
        <p:nvSpPr>
          <p:cNvPr id="224" name="Google Shape;224;p5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35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Este se aloja en la carpeta 01. SERVIDOR. Se crea como ‘</a:t>
            </a:r>
            <a:r>
              <a:rPr lang="es-ES" dirty="0" err="1">
                <a:solidFill>
                  <a:schemeClr val="dk1"/>
                </a:solidFill>
              </a:rPr>
              <a:t>Wen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Application</a:t>
            </a:r>
            <a:r>
              <a:rPr lang="es-ES" dirty="0">
                <a:solidFill>
                  <a:schemeClr val="dk1"/>
                </a:solidFill>
              </a:rPr>
              <a:t>’ en NetBeans</a:t>
            </a:r>
            <a:endParaRPr dirty="0"/>
          </a:p>
        </p:txBody>
      </p:sp>
      <p:sp>
        <p:nvSpPr>
          <p:cNvPr id="230" name="Google Shape;230;p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DEL PROYECTO SERVIDOR EUREKABANK</a:t>
            </a:r>
            <a:endParaRPr dirty="0"/>
          </a:p>
        </p:txBody>
      </p:sp>
      <p:sp>
        <p:nvSpPr>
          <p:cNvPr id="231" name="Google Shape;231;p6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347B21-695E-FB48-82D5-05CAACF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15" y="2988823"/>
            <a:ext cx="4796104" cy="3297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CONEXIÓN A LA BASE DE DATOS</a:t>
            </a:r>
            <a:endParaRPr i="1" dirty="0"/>
          </a:p>
        </p:txBody>
      </p:sp>
      <p:sp>
        <p:nvSpPr>
          <p:cNvPr id="239" name="Google Shape;239;p7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r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configura la conexión a la base de datos en el archivo </a:t>
            </a:r>
            <a:r>
              <a:rPr lang="es-EC" dirty="0" err="1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Acceso</a:t>
            </a:r>
            <a:r>
              <a:rPr lang="es-EC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DB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FDF25124-A196-DACD-B2F1-AFBD7393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743079"/>
            <a:ext cx="540004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1817675" y="6457890"/>
            <a:ext cx="374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 sz="1900"/>
          </a:p>
        </p:txBody>
      </p:sp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del proyecto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 descr="Interfaz de usuario gráfica, Texto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8EB86B8-9759-5131-E35F-6F4EFE52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74" y="3278565"/>
            <a:ext cx="4132585" cy="16727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591f79c51_0_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 MODELOS, SERVICIOS Y CONTROLADOR</a:t>
            </a:r>
            <a:endParaRPr dirty="0"/>
          </a:p>
        </p:txBody>
      </p:sp>
      <p:sp>
        <p:nvSpPr>
          <p:cNvPr id="259" name="Google Shape;259;g3a591f79c51_0_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60" name="Google Shape;260;g3a591f79c51_0_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</a:t>
            </a:r>
            <a:r>
              <a:rPr lang="es-ES" i="1" dirty="0">
                <a:solidFill>
                  <a:schemeClr val="dk1"/>
                </a:solidFill>
              </a:rPr>
              <a:t> y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64" name="Google Shape;264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18E4B5DB-B4F4-10D3-344C-2A34F7AC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019425"/>
            <a:ext cx="3674216" cy="781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AEF1D5-E6A5-13DD-CE51-2AC85C50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41" y="3154249"/>
            <a:ext cx="3920467" cy="646675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EC1AF078-6964-1BCA-A4AE-470C9657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503" y="4637138"/>
            <a:ext cx="3614451" cy="646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591f79c51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</a:t>
            </a:r>
            <a:endParaRPr dirty="0"/>
          </a:p>
        </p:txBody>
      </p:sp>
      <p:sp>
        <p:nvSpPr>
          <p:cNvPr id="282" name="Google Shape;282;g3a591f79c51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83" name="Google Shape;283;g3a591f79c51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Para realizar la prueba de los servicios se procede a ejecutar el proyecto servidor, y hacer uso de SOAP UI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g3a591f79c51_0_41"/>
          <p:cNvGraphicFramePr/>
          <p:nvPr>
            <p:extLst>
              <p:ext uri="{D42A27DB-BD31-4B8C-83A1-F6EECF244321}">
                <p14:modId xmlns:p14="http://schemas.microsoft.com/office/powerpoint/2010/main" val="2883015242"/>
              </p:ext>
            </p:extLst>
          </p:nvPr>
        </p:nvGraphicFramePr>
        <p:xfrm>
          <a:off x="581192" y="2743079"/>
          <a:ext cx="8287505" cy="4030011"/>
        </p:xfrm>
        <a:graphic>
          <a:graphicData uri="http://schemas.openxmlformats.org/drawingml/2006/table">
            <a:tbl>
              <a:tblPr>
                <a:noFill/>
                <a:tableStyleId>{44C02D92-EB61-4233-A5F8-FC8B1682F09E}</a:tableStyleId>
              </a:tblPr>
              <a:tblGrid>
                <a:gridCol w="291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#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/>
                        <a:t>Operación SOAP</a:t>
                      </a:r>
                      <a:endParaRPr sz="1100"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/>
                        <a:t>Retorno</a:t>
                      </a:r>
                      <a:endParaRPr sz="1100"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Funcionalidad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Obtiene el historial de movimientos de una cuenta específica.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regDeposito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MS Mincho" panose="02020609040205080304" pitchFamily="49" charset="-128"/>
                        <a:cs typeface="Arial"/>
                        <a:sym typeface="Arial"/>
                      </a:endParaRPr>
                    </a:p>
                  </a:txBody>
                  <a:tcPr marL="114300" marR="114300" marT="76200" marB="762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depósito bancario en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3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regRetiro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retiro de dinero de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4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regTransferencia</a:t>
                      </a:r>
                      <a:endParaRPr lang="es-ES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Realiza una transferencia de dinero entre dos cuentas.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118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5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traerMovimientos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</a:t>
                      </a: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&lt;Movimiento&gt;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Autentica a un usuario (empleado) en el sistema.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340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6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traerBalances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</a:t>
                      </a: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&lt;Cuenta&gt;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Lista todas las cuentas activas con sus saldos actuales.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507446"/>
                  </a:ext>
                </a:extLst>
              </a:tr>
            </a:tbl>
          </a:graphicData>
        </a:graphic>
      </p:graphicFrame>
      <p:sp>
        <p:nvSpPr>
          <p:cNvPr id="285" name="Google Shape;285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ESTRUCTURA DEL PROYECTO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1"/>
          </p:nvPr>
        </p:nvSpPr>
        <p:spPr>
          <a:xfrm>
            <a:off x="8210681" y="1152939"/>
            <a:ext cx="3400126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Para la realización de la parte práctica de este proyecto, es necesario realizar los siguientes pasos detallados a continuación y adaptarlo a las necesidades de cada individuo.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Las herramientas necesarias para desarrollar esta práctica son los entornos de </a:t>
            </a:r>
            <a:r>
              <a:rPr lang="es-ES" b="1" dirty="0"/>
              <a:t>NetBeans 24, Android Studio y Docker.</a:t>
            </a:r>
            <a:endParaRPr b="1" dirty="0"/>
          </a:p>
        </p:txBody>
      </p:sp>
      <p:sp>
        <p:nvSpPr>
          <p:cNvPr id="124" name="Google Shape;124;p3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591f79c51_0_5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1</a:t>
            </a:r>
            <a:endParaRPr/>
          </a:p>
        </p:txBody>
      </p:sp>
      <p:sp>
        <p:nvSpPr>
          <p:cNvPr id="292" name="Google Shape;292;g3a591f79c51_0_5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93" name="Google Shape;293;g3a591f79c51_0_5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Login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5" name="Google Shape;295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CD7F20F-AAA9-4A70-A2B0-A3BD1319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49" y="3130307"/>
            <a:ext cx="8281204" cy="21482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591f79c51_0_6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2</a:t>
            </a:r>
            <a:endParaRPr/>
          </a:p>
        </p:txBody>
      </p:sp>
      <p:sp>
        <p:nvSpPr>
          <p:cNvPr id="303" name="Google Shape;303;g3a591f79c51_0_6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04" name="Google Shape;304;g3a591f79c51_0_6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6" name="Google Shape;306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DF8335-F74C-4F80-6021-9CEE1BAC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378793"/>
            <a:ext cx="8075586" cy="139214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591f79c51_0_7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3</a:t>
            </a:r>
            <a:endParaRPr/>
          </a:p>
        </p:txBody>
      </p:sp>
      <p:sp>
        <p:nvSpPr>
          <p:cNvPr id="314" name="Google Shape;314;g3a591f79c51_0_7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15" name="Google Shape;315;g3a591f79c51_0_7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7" name="Google Shape;317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97A5364-E53F-969C-5C98-8868536E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34" y="2964343"/>
            <a:ext cx="7763808" cy="19856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4</a:t>
            </a:r>
            <a:endParaRPr dirty="0"/>
          </a:p>
        </p:txBody>
      </p:sp>
      <p:sp>
        <p:nvSpPr>
          <p:cNvPr id="325" name="Google Shape;325;g3a591f79c51_0_8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FFD00C3-4E7A-C1A9-0EF9-3C1F2663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0" y="3093515"/>
            <a:ext cx="7504143" cy="20428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22857EDC-B038-78B7-A380-DE03F1E2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324E808F-2365-7700-D644-0A849B584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5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7F4C0807-4E5B-C209-7C93-BE03F654C351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819FD6BF-D426-043A-95C8-0A08ECBAB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Historial de Transacciones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BE9487B4-79EF-05D8-D0DA-95200FBA36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5B022E83-606B-66FA-A170-9AADC7BA204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E4244FBB-71E1-62A9-FAD2-57963B5707F8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A233B31-F8FB-452A-5B8E-D7FF5CCA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60" y="2988802"/>
            <a:ext cx="7272505" cy="26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8E6360AD-3004-4F3C-2872-3CB11931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9415555A-2850-3CC8-DCBD-74FE4193D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6	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FA25825D-E6DA-B18B-9D73-66069ED4E03D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9007A1A9-E655-0FB2-1C3B-77AD70849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F38E0233-8D76-1E96-DA4D-1A2E6A90B4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F0FA6B84-3458-322C-E1FA-18EF31E140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2A7B480C-F82D-5574-A322-1EEFDC96A470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DB57DF4-FC0F-8ACB-66BE-BE6416CB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79" y="2636950"/>
            <a:ext cx="7345281" cy="35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Google Shape;466;p11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9" name="Google Shape;469;p11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CONSOLA</a:t>
            </a:r>
            <a:endParaRPr/>
          </a:p>
        </p:txBody>
      </p:sp>
      <p:sp>
        <p:nvSpPr>
          <p:cNvPr id="470" name="Google Shape;470;p11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6" name="Google Shape;476;p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477" name="Google Shape;477;p12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78" name="Google Shape;478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9" name="Google Shape;479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0" name="Google Shape;480;p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CLICON. Se crea como ‘Java Application’ en Netbeans</a:t>
            </a:r>
            <a:endParaRPr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EDC13ED-7B49-5A71-F18F-0AC83334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98" y="2830009"/>
            <a:ext cx="4544722" cy="3138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87" name="Google Shape;487;g3a591f79c51_0_26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488" name="Google Shape;488;g3a591f79c51_0_268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89" name="Google Shape;489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0" name="Google Shape;490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highlight>
                  <a:srgbClr val="00FF00"/>
                </a:highlight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highlight>
                <a:srgbClr val="00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g3a591f79c51_0_26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4" name="Google Shape;494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5" name="Google Shape;495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F044C5-8651-FACE-A4CC-B3D3D4A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47" y="3082749"/>
            <a:ext cx="5976406" cy="20643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591f79c51_0_3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APLICACIÓN CLIENTE CONSOLA</a:t>
            </a:r>
            <a:br>
              <a:rPr lang="es-ES" dirty="0"/>
            </a:br>
            <a:r>
              <a:rPr lang="es-ES" sz="2400" dirty="0"/>
              <a:t>CREACIÓN DE CLASES</a:t>
            </a:r>
            <a:endParaRPr dirty="0"/>
          </a:p>
        </p:txBody>
      </p:sp>
      <p:sp>
        <p:nvSpPr>
          <p:cNvPr id="501" name="Google Shape;501;g3a591f79c51_0_3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02" name="Google Shape;502;g3a591f79c51_0_3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503" name="Google Shape;503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8" name="Google Shape;508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09" name="Google Shape;509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10" name="Google Shape;510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F5ADB4-C6AD-7B70-2BEB-DC357802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1" y="3252470"/>
            <a:ext cx="4317097" cy="6963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346EF7-0625-C9C4-EEB0-03E2E8D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69" y="3252470"/>
            <a:ext cx="3698158" cy="696306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D6C8879D-C38C-098A-1F86-EC66284D5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54"/>
          <a:stretch/>
        </p:blipFill>
        <p:spPr bwMode="auto">
          <a:xfrm>
            <a:off x="2774090" y="4413593"/>
            <a:ext cx="3698158" cy="1040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5752edde4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DESARROLLO</a:t>
            </a:r>
            <a:endParaRPr/>
          </a:p>
        </p:txBody>
      </p:sp>
      <p:sp>
        <p:nvSpPr>
          <p:cNvPr id="130" name="Google Shape;130;g3a5752edde4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31" name="Google Shape;131;g3a5752edde4_0_1"/>
          <p:cNvSpPr txBox="1"/>
          <p:nvPr/>
        </p:nvSpPr>
        <p:spPr>
          <a:xfrm>
            <a:off x="486700" y="2842750"/>
            <a:ext cx="8529000" cy="19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sz="1800" b="1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·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Desarrollar un sistema distribuido compuesto por un servidor SOAP y múltiples clientes multiplataforma, utilizando Java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Jakarta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EE, MySQL en la nube con Digital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Ocean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y arquitectura de software por capas, para gestionar integralmente un sistema bancario abarcando actividades de transferencia, depósito y retiro de fondos</a:t>
            </a:r>
            <a:r>
              <a:rPr lang="es-ES" sz="1800" dirty="0">
                <a:solidFill>
                  <a:srgbClr val="3D3D3D"/>
                </a:solidFill>
              </a:rPr>
              <a:t>.</a:t>
            </a:r>
            <a:endParaRPr sz="1800" dirty="0">
              <a:solidFill>
                <a:srgbClr val="3D3D3D"/>
              </a:solidFill>
            </a:endParaRPr>
          </a:p>
        </p:txBody>
      </p:sp>
      <p:sp>
        <p:nvSpPr>
          <p:cNvPr id="132" name="Google Shape;132;g3a5752edde4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591f79c51_0_3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16" name="Google Shape;516;g3a591f79c51_0_3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17" name="Google Shape;517;g3a591f79c51_0_3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18" name="Google Shape;518;g3a591f79c51_0_3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C48059F4-3BE4-F0A2-1327-95497041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73" y="3261687"/>
            <a:ext cx="6020064" cy="159774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a653964955_0_1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25" name="Google Shape;525;g3a653964955_0_15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26" name="Google Shape;526;g3a653964955_0_15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7" name="Google Shape;527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A6B36B2-5DB6-1C95-C0C8-5CA70B05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95" y="3053995"/>
            <a:ext cx="6307590" cy="21218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653964955_0_1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35" name="Google Shape;535;g3a653964955_0_1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36" name="Google Shape;536;g3a653964955_0_15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7" name="Google Shape;537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69329D96-0B46-4664-AEBD-176A87A5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988802"/>
            <a:ext cx="7713264" cy="22866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653964955_0_16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45" name="Google Shape;545;g3a653964955_0_16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46" name="Google Shape;546;g3a653964955_0_16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7" name="Google Shape;547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9" name="Google Shape;549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28F3A43-9FB5-C91B-773E-E027A9BC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77" y="3060493"/>
            <a:ext cx="7135499" cy="23962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653964955_0_17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55" name="Google Shape;555;g3a653964955_0_175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56" name="Google Shape;556;g3a653964955_0_175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7" name="Google Shape;557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9" name="Google Shape;559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1409E559-8B46-603D-D853-2F853F92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35" y="2912324"/>
            <a:ext cx="5887126" cy="26429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653964955_0_5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65" name="Google Shape;565;g3a653964955_0_54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66" name="Google Shape;566;g3a653964955_0_54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7" name="Google Shape;567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844B58D9-6277-C0B4-64F2-4C15A35E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8" y="3078132"/>
            <a:ext cx="7315929" cy="2418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1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ESCRITORIO</a:t>
            </a:r>
            <a:endParaRPr/>
          </a:p>
        </p:txBody>
      </p:sp>
      <p:sp>
        <p:nvSpPr>
          <p:cNvPr id="629" name="Google Shape;629;p17"/>
          <p:cNvSpPr txBox="1"/>
          <p:nvPr/>
        </p:nvSpPr>
        <p:spPr>
          <a:xfrm>
            <a:off x="11687695" y="6457890"/>
            <a:ext cx="504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5" name="Google Shape;635;g3a653964955_0_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636" name="Google Shape;636;g3a653964955_0_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37" name="Google Shape;637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8" name="Google Shape;638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9" name="Google Shape;639;g3a653964955_0_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‘Java Application’ en Netbeans</a:t>
            </a:r>
            <a:endParaRPr/>
          </a:p>
        </p:txBody>
      </p:sp>
      <p:pic>
        <p:nvPicPr>
          <p:cNvPr id="640" name="Google Shape;640;g3a6539649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788" y="2743079"/>
            <a:ext cx="5432168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6" name="Google Shape;646;g3a653964955_0_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647" name="Google Shape;647;g3a653964955_0_1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48" name="Google Shape;648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9" name="Google Shape;649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0" name="Google Shape;650;g3a653964955_0_1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2" name="Google Shape;652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3" name="Google Shape;653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4" name="Google Shape;654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90B656-61CD-698C-A6DB-453CFCF0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64" y="3254027"/>
            <a:ext cx="5062555" cy="16432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653964955_0_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660" name="Google Shape;660;g3a653964955_0_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61" name="Google Shape;661;g3a653964955_0_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 y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662" name="Google Shape;662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8" name="Google Shape;668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9" name="Google Shape;669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79F3184F-3905-3726-4A6A-7BF9231E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76" y="4052887"/>
            <a:ext cx="2724150" cy="485775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2DBDCCE-9163-07E0-5E2E-63CA46F7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92" y="3429000"/>
            <a:ext cx="30670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621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PARA LA ELABORACIÓN DEL PROYECTO, EN PRIMER LUGAR, SE DEBE CREAR UNA CARPETA DONDE SE ALMACENARÁN LOS ARCHIVOS NECESARIOS PARA SU FUNCIONAMIENTO.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ACA2E98-A18D-5FCD-B674-4A323103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3" y="2284233"/>
            <a:ext cx="5400040" cy="785495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A4C21B4-72B3-F106-87EB-6A9E54B6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23" y="3310439"/>
            <a:ext cx="5400040" cy="29311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53964955_0_3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75" name="Google Shape;675;g3a653964955_0_3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76" name="Google Shape;676;g3a653964955_0_31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77" name="Google Shape;677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9" name="Google Shape;679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0" name="Google Shape;680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1" name="Google Shape;681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D917C4-7B12-5DF1-AC30-86E373F4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03" y="2670605"/>
            <a:ext cx="4141271" cy="323858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653964955_0_32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87" name="Google Shape;687;g3a653964955_0_32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88" name="Google Shape;688;g3a653964955_0_32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9" name="Google Shape;689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1" name="Google Shape;691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2" name="Google Shape;692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3" name="Google Shape;693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4" name="Google Shape;694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4583C8E-C846-439F-DF6C-904325FB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63" y="2743079"/>
            <a:ext cx="3965240" cy="321891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653964955_0_3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00" name="Google Shape;700;g3a653964955_0_33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01" name="Google Shape;701;g3a653964955_0_33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2" name="Google Shape;702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4" name="Google Shape;704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6" name="Google Shape;706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7" name="Google Shape;707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E28137C-EE02-38CC-6A85-41A4C5E1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6" y="2559417"/>
            <a:ext cx="4499159" cy="35964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653964955_0_33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13" name="Google Shape;713;g3a653964955_0_33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14" name="Google Shape;714;g3a653964955_0_33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5" name="Google Shape;715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7" name="Google Shape;717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8" name="Google Shape;718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19" name="Google Shape;719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20" name="Google Shape;720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C465E24-023E-7BD2-4175-582AB33B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75" y="2621443"/>
            <a:ext cx="4281222" cy="33982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a653964955_0_34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26" name="Google Shape;726;g3a653964955_0_34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27" name="Google Shape;727;g3a653964955_0_34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8" name="Google Shape;728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0" name="Google Shape;730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1" name="Google Shape;731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2" name="Google Shape;732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3" name="Google Shape;733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BAE1DE7-FB8C-96E2-A046-B3260AB7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95" y="2988802"/>
            <a:ext cx="6499959" cy="293021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a653964955_0_5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39" name="Google Shape;739;g3a653964955_0_54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40" name="Google Shape;740;g3a653964955_0_54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Balances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741" name="Google Shape;741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3" name="Google Shape;743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4" name="Google Shape;744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5" name="Google Shape;745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6" name="Google Shape;746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5DE7640-AF16-573D-7AD6-992DD0BC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05" y="2686523"/>
            <a:ext cx="4600698" cy="346932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a653964955_0_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1" name="Google Shape;791;g3a653964955_0_43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2" name="Google Shape;792;g3a653964955_0_43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3" name="Google Shape;793;g3a653964955_0_43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g3a653964955_0_4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WEB</a:t>
            </a:r>
            <a:endParaRPr/>
          </a:p>
        </p:txBody>
      </p:sp>
      <p:sp>
        <p:nvSpPr>
          <p:cNvPr id="795" name="Google Shape;795;g3a653964955_0_43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1" name="Google Shape;801;g3a653964955_0_5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802" name="Google Shape;802;g3a653964955_0_5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03" name="Google Shape;803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4" name="Google Shape;804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5" name="Google Shape;805;g3a653964955_0_5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‘Web Application’ en Netbeans</a:t>
            </a:r>
            <a:endParaRPr/>
          </a:p>
        </p:txBody>
      </p:sp>
      <p:pic>
        <p:nvPicPr>
          <p:cNvPr id="806" name="Google Shape;806;g3a65396495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25" y="2743200"/>
            <a:ext cx="5267300" cy="37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2" name="Google Shape;812;g3a653964955_0_6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813" name="Google Shape;813;g3a653964955_0_6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14" name="Google Shape;814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5" name="Google Shape;815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6" name="Google Shape;816;g3a653964955_0_6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9" name="Google Shape;819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20" name="Google Shape;820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B98B612-569E-C734-569A-2A94E4F0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8" y="3391965"/>
            <a:ext cx="5039031" cy="13101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a653964955_0_7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826" name="Google Shape;826;g3a653964955_0_7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27" name="Google Shape;827;g3a653964955_0_7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</a:t>
            </a:r>
            <a:r>
              <a:rPr lang="es-ES" i="1" dirty="0">
                <a:solidFill>
                  <a:schemeClr val="dk1"/>
                </a:solidFill>
              </a:rPr>
              <a:t> y Web Pages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28" name="Google Shape;828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4" name="Google Shape;834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5" name="Google Shape;835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963EF0F8-8504-A292-A828-BB43B403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2" y="2988802"/>
            <a:ext cx="2857500" cy="1295400"/>
          </a:xfrm>
          <a:prstGeom prst="rect">
            <a:avLst/>
          </a:prstGeom>
        </p:spPr>
      </p:pic>
      <p:pic>
        <p:nvPicPr>
          <p:cNvPr id="3" name="Imagen 2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2D39BAD9-6256-0922-3303-15570568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1" y="3131677"/>
            <a:ext cx="2505075" cy="504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98C6221-F047-A9AA-D824-998B7DDD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73" y="4284202"/>
            <a:ext cx="2644140" cy="1699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752edde4_0_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g3a5752edde4_0_50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3a5752edde4_0_50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3a5752edde4_0_50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g3a5752edde4_0_50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DIAGRAMAS</a:t>
            </a:r>
            <a:endParaRPr/>
          </a:p>
        </p:txBody>
      </p:sp>
      <p:sp>
        <p:nvSpPr>
          <p:cNvPr id="151" name="Google Shape;151;g3a5752edde4_0_5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a653964955_0_40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41" name="Google Shape;841;g3a653964955_0_40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42" name="Google Shape;842;g3a653964955_0_40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843" name="Google Shape;843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5" name="Google Shape;845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6" name="Google Shape;846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7" name="Google Shape;847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56D20E-345A-A8AF-CBAE-D000BB85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693792"/>
            <a:ext cx="540004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a653964955_0_4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53" name="Google Shape;853;g3a653964955_0_41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54" name="Google Shape;854;g3a653964955_0_4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5" name="Google Shape;855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7" name="Google Shape;857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8" name="Google Shape;858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59" name="Google Shape;859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60" name="Google Shape;860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MX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5224A8-52C6-ADC9-5AE7-90718C17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743079"/>
            <a:ext cx="540004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a653964955_0_4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66" name="Google Shape;866;g3a653964955_0_4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67" name="Google Shape;867;g3a653964955_0_4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Retiro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68" name="Google Shape;868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0" name="Google Shape;870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1" name="Google Shape;871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2" name="Google Shape;872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3" name="Google Shape;873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DAD21ED-22E9-BCCB-8BDD-E1DA1837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743079"/>
            <a:ext cx="5400040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a653964955_0_4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79" name="Google Shape;879;g3a653964955_0_4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80" name="Google Shape;880;g3a653964955_0_4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Tranferencia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81" name="Google Shape;881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5" name="Google Shape;885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6" name="Google Shape;886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630FFF4-8831-62C5-8AC8-3ED0F181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686489"/>
            <a:ext cx="5400040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a653964955_0_43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92" name="Google Shape;892;g3a653964955_0_43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93" name="Google Shape;893;g3a653964955_0_43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94" name="Google Shape;894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6" name="Google Shape;896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7" name="Google Shape;897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8" name="Google Shape;898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9" name="Google Shape;899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49C33EF4-B3F8-F943-B272-EA30F307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841172"/>
            <a:ext cx="540004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653964955_0_55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905" name="Google Shape;905;g3a653964955_0_55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06" name="Google Shape;906;g3a653964955_0_55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7" name="Google Shape;907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9" name="Google Shape;909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0" name="Google Shape;910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1" name="Google Shape;911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2" name="Google Shape;912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4C508FE-B762-A31C-5FCA-BA883B61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665852"/>
            <a:ext cx="5400040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653964955_0_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7" name="Google Shape;957;g3a653964955_0_97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8" name="Google Shape;958;g3a653964955_0_97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9" name="Google Shape;959;g3a653964955_0_97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0" name="Google Shape;960;g3a653964955_0_9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MÓVIL</a:t>
            </a:r>
            <a:endParaRPr/>
          </a:p>
        </p:txBody>
      </p:sp>
      <p:sp>
        <p:nvSpPr>
          <p:cNvPr id="961" name="Google Shape;961;g3a653964955_0_97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67" name="Google Shape;967;g3a653964955_0_10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968" name="Google Shape;968;g3a653964955_0_10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69" name="Google Shape;969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0" name="Google Shape;970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1" name="Google Shape;971;g3a653964955_0_10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‘Kotlin’ en Android Studio</a:t>
            </a:r>
            <a:endParaRPr/>
          </a:p>
        </p:txBody>
      </p:sp>
      <p:pic>
        <p:nvPicPr>
          <p:cNvPr id="972" name="Google Shape;972;g3a653964955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38" y="2647779"/>
            <a:ext cx="5179125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8" name="Google Shape;978;g3a653964955_0_1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979" name="Google Shape;979;g3a653964955_0_11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80" name="Google Shape;980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1" name="Google Shape;981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2" name="Google Shape;982;g3a653964955_0_11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 </a:t>
            </a:r>
            <a:r>
              <a:rPr lang="es-ES" i="1" dirty="0">
                <a:solidFill>
                  <a:schemeClr val="dk1"/>
                </a:solidFill>
              </a:rPr>
              <a:t>app </a:t>
            </a:r>
            <a:r>
              <a:rPr lang="es-ES" dirty="0">
                <a:solidFill>
                  <a:schemeClr val="dk1"/>
                </a:solidFill>
              </a:rPr>
              <a:t>siguiendo el patrón  MVC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84" name="Google Shape;984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5" name="Google Shape;985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6" name="Google Shape;986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9EBE062F-914E-E92B-FE87-148088A7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10" y="2743079"/>
            <a:ext cx="2969045" cy="359596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653964955_0_1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992" name="Google Shape;992;g3a653964955_0_12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93" name="Google Shape;993;g3a653964955_0_12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repository</a:t>
            </a:r>
            <a:r>
              <a:rPr lang="es-ES" i="1" dirty="0">
                <a:solidFill>
                  <a:schemeClr val="dk1"/>
                </a:solidFill>
              </a:rPr>
              <a:t>  y </a:t>
            </a:r>
            <a:r>
              <a:rPr lang="es-ES" i="1" dirty="0" err="1">
                <a:solidFill>
                  <a:schemeClr val="dk1"/>
                </a:solidFill>
              </a:rPr>
              <a:t>ui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994" name="Google Shape;994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9" name="Google Shape;999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0" name="Google Shape;1000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1" name="Google Shape;1001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34B8D9C-22CB-F54A-3CB4-83D1BB85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3" y="2843212"/>
            <a:ext cx="3143250" cy="1171575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506C7BF5-350F-D6EC-EAA0-AD541A21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02" y="2843212"/>
            <a:ext cx="2771775" cy="571500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784913B-950B-4FF9-EB60-84EA25F9A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" y="4467165"/>
            <a:ext cx="274320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259DE5-F2C3-4A21-0C87-6B4E5FE3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47" y="3557210"/>
            <a:ext cx="2513330" cy="2900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91f79c51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DIAGRAMAS</a:t>
            </a:r>
            <a:br>
              <a:rPr lang="es-ES"/>
            </a:br>
            <a:r>
              <a:rPr lang="es-ES" sz="2400"/>
              <a:t>DIAGRAMA DE ARQUITECTURA</a:t>
            </a:r>
            <a:endParaRPr/>
          </a:p>
        </p:txBody>
      </p:sp>
      <p:sp>
        <p:nvSpPr>
          <p:cNvPr id="157" name="Google Shape;157;g3a591f79c51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59" name="Google Shape;159;g3a591f79c51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50E67-DEB9-D667-129E-72C921E6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1" y="2375105"/>
            <a:ext cx="7719859" cy="35806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a653964955_0_47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07" name="Google Shape;1007;g3a653964955_0_47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08" name="Google Shape;1008;g3a653964955_0_47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09" name="Google Shape;1009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1" name="Google Shape;1011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2" name="Google Shape;1012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3" name="Google Shape;1013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6D71666-F547-37CF-503A-19588A8F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58" y="2401315"/>
            <a:ext cx="1600200" cy="34836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a653964955_0_48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19" name="Google Shape;1019;g3a653964955_0_48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20" name="Google Shape;1020;g3a653964955_0_48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Depósito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21" name="Google Shape;1021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3" name="Google Shape;1023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4" name="Google Shape;1024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5" name="Google Shape;1025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6" name="Google Shape;1026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9B5D4CA-2336-2C8A-D296-BD9F060F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52" y="2518532"/>
            <a:ext cx="145732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653964955_0_49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32" name="Google Shape;1032;g3a653964955_0_49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33" name="Google Shape;1033;g3a653964955_0_49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6" name="Google Shape;1036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7" name="Google Shape;1037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8" name="Google Shape;1038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9" name="Google Shape;1039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B357EC6-9829-57A0-8299-17A3D510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92" y="2361687"/>
            <a:ext cx="1600200" cy="350647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653964955_0_50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45" name="Google Shape;1045;g3a653964955_0_50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46" name="Google Shape;1046;g3a653964955_0_50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Transferencia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47" name="Google Shape;1047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9" name="Google Shape;1049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0" name="Google Shape;1050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1" name="Google Shape;1051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2" name="Google Shape;1052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61AFCFC-C994-F2A4-C73D-121B2F57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74" y="2570634"/>
            <a:ext cx="1630680" cy="35852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a653964955_0_50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58" name="Google Shape;1058;g3a653964955_0_50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59" name="Google Shape;1059;g3a653964955_0_50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Historial de Movimientos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60" name="Google Shape;1060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2" name="Google Shape;1062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3" name="Google Shape;1063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4" name="Google Shape;1064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5" name="Google Shape;1065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A693ABE-187C-6330-9DBB-DB1F5945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89" y="2352329"/>
            <a:ext cx="1624965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a653964955_0_74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71" name="Google Shape;1071;g3a653964955_0_74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72" name="Google Shape;1072;g3a653964955_0_74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73" name="Google Shape;1073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5" name="Google Shape;1075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6" name="Google Shape;1076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7" name="Google Shape;1077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FEB976E-199E-E2C9-C14A-08D90862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002" y="2223924"/>
            <a:ext cx="179578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97" name="Google Shape;1097;p3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CONCLUSIONES</a:t>
            </a:r>
            <a:endParaRPr/>
          </a:p>
        </p:txBody>
      </p:sp>
      <p:sp>
        <p:nvSpPr>
          <p:cNvPr id="1098" name="Google Shape;1098;p39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400" cy="3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>
                <a:solidFill>
                  <a:schemeClr val="dk1"/>
                </a:solidFill>
              </a:rPr>
              <a:t>El patrón de arquitectura Modelo-Vista-Controlador (MVC) permite estructurar proyectos y organizar las clases en base a sus responsabilidades, gracias a esto la implementación de los cuatro clientes fue más simple y organizada, pues las capas de modelo, controlador e incluso la de pruebas no cambian y se pueden reutilizar, esto a excepción del cliente móvil, el cual cambia la sintaxis de programación, pero la lógica sigue siendo la misma. </a:t>
            </a:r>
            <a:endParaRPr dirty="0"/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sz="1800" dirty="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s-ES" dirty="0">
                <a:solidFill>
                  <a:schemeClr val="dk1"/>
                </a:solidFill>
              </a:rPr>
              <a:t>NET facilita el consumo de web </a:t>
            </a:r>
            <a:r>
              <a:rPr lang="es-ES" dirty="0" err="1">
                <a:solidFill>
                  <a:schemeClr val="dk1"/>
                </a:solidFill>
              </a:rPr>
              <a:t>services</a:t>
            </a:r>
            <a:r>
              <a:rPr lang="es-ES" dirty="0">
                <a:solidFill>
                  <a:schemeClr val="dk1"/>
                </a:solidFill>
              </a:rPr>
              <a:t> mediante la generación automática de </a:t>
            </a:r>
            <a:r>
              <a:rPr lang="es-ES" dirty="0" err="1">
                <a:solidFill>
                  <a:schemeClr val="dk1"/>
                </a:solidFill>
              </a:rPr>
              <a:t>proxies</a:t>
            </a:r>
            <a:r>
              <a:rPr lang="es-ES" dirty="0">
                <a:solidFill>
                  <a:schemeClr val="dk1"/>
                </a:solidFill>
              </a:rPr>
              <a:t> de cliente que simplifican la comunicación con el servicio. Esto agiliza el desarrollo al proporcionar una interfaz de programación en el lenguaje de programación preferido.</a:t>
            </a:r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>
                <a:solidFill>
                  <a:schemeClr val="dk1"/>
                </a:solidFill>
              </a:rPr>
              <a:t>El despliegue de la base de datos MySQL Server en un </a:t>
            </a:r>
            <a:r>
              <a:rPr lang="es-MX" dirty="0" err="1">
                <a:solidFill>
                  <a:schemeClr val="dk1"/>
                </a:solidFill>
              </a:rPr>
              <a:t>Droplet</a:t>
            </a:r>
            <a:r>
              <a:rPr lang="es-MX" dirty="0">
                <a:solidFill>
                  <a:schemeClr val="dk1"/>
                </a:solidFill>
              </a:rPr>
              <a:t> (VPS) de </a:t>
            </a:r>
            <a:r>
              <a:rPr lang="es-MX" dirty="0" err="1">
                <a:solidFill>
                  <a:schemeClr val="dk1"/>
                </a:solidFill>
              </a:rPr>
              <a:t>DigitalOcean</a:t>
            </a:r>
            <a:r>
              <a:rPr lang="es-MX" dirty="0">
                <a:solidFill>
                  <a:schemeClr val="dk1"/>
                </a:solidFill>
              </a:rPr>
              <a:t> centralizó la persistencia de datos, lo cual facilitó significativamente la integración y el consumo de información por parte del servidor de aplicaciones. Esta arquitectura en la nube elimina las dependencias de entornos locales, garantizando una conexión estable, accesible y de alta disponibilidad para realizar las consultas necesarias.</a:t>
            </a:r>
            <a:endParaRPr dirty="0">
              <a:solidFill>
                <a:schemeClr val="dk1"/>
              </a:solidFill>
            </a:endParaRPr>
          </a:p>
          <a:p>
            <a:pPr marL="306000" lvl="0" indent="-200844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99" name="Google Shape;1099;p39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56</a:t>
            </a:r>
            <a:endParaRPr/>
          </a:p>
        </p:txBody>
      </p:sp>
      <p:sp>
        <p:nvSpPr>
          <p:cNvPr id="1100" name="Google Shape;1100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1" name="Google Shape;1101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2" name="Google Shape;1102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3" name="Google Shape;1103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0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RECOMENDACIONES</a:t>
            </a:r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350" cy="379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/>
              <a:t>Visual Studio es una herramienta completa y robusta que simplifica el desarrollo de servicios </a:t>
            </a:r>
            <a:r>
              <a:rPr lang="es-ES" dirty="0" err="1"/>
              <a:t>RESTful</a:t>
            </a:r>
            <a:r>
              <a:rPr lang="es-ES" dirty="0"/>
              <a:t> en .NET. Ofrece plantillas predefinidas para crear </a:t>
            </a:r>
            <a:r>
              <a:rPr lang="es-ES" dirty="0" err="1"/>
              <a:t>APIs</a:t>
            </a:r>
            <a:r>
              <a:rPr lang="es-ES" dirty="0"/>
              <a:t> web, lo que permite iniciar proyectos con una estructura base optimizada y configuraciones esenciales listas para usar. Además, su integración con el ecosistema .NET garantiza una experiencia fluida al trabajar con tecnologías como ASP.NET Core, </a:t>
            </a:r>
            <a:r>
              <a:rPr lang="es-ES" dirty="0" err="1"/>
              <a:t>Entity</a:t>
            </a:r>
            <a:r>
              <a:rPr lang="es-ES" dirty="0"/>
              <a:t> Framework y librerías de terceros, reduciendo el tiempo de desarrollo y minimizando errores en configuraciones iniciales.</a:t>
            </a:r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/>
              <a:t>Para optimizar la portabilidad y el despliegue, se sugiere utilizar Docker para </a:t>
            </a:r>
            <a:r>
              <a:rPr lang="es-MX" dirty="0" err="1"/>
              <a:t>contenerizar</a:t>
            </a:r>
            <a:r>
              <a:rPr lang="es-MX" dirty="0"/>
              <a:t> la instancia </a:t>
            </a:r>
            <a:r>
              <a:rPr lang="es-MX"/>
              <a:t>de MySQL dentro </a:t>
            </a:r>
            <a:r>
              <a:rPr lang="es-MX" dirty="0"/>
              <a:t>del </a:t>
            </a:r>
            <a:r>
              <a:rPr lang="es-MX" i="1" dirty="0" err="1"/>
              <a:t>Droplet</a:t>
            </a:r>
            <a:r>
              <a:rPr lang="es-MX" dirty="0"/>
              <a:t>. Esto desacopla la base de datos del sistema operativo del servidor, facilitando la migración entre entornos, simplificando la gestión de dependencias y permitiendo una recuperación ante desastres más ágil mediante el reinicio de contenedores.</a:t>
            </a:r>
            <a:endParaRPr lang="es-ES" dirty="0"/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11" name="Google Shape;1111;p40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57</a:t>
            </a:r>
            <a:endParaRPr/>
          </a:p>
        </p:txBody>
      </p:sp>
      <p:sp>
        <p:nvSpPr>
          <p:cNvPr id="1112" name="Google Shape;1112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3" name="Google Shape;1113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4" name="Google Shape;1114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5" name="Google Shape;1115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CASOS DE USO</a:t>
            </a:r>
            <a:endParaRPr dirty="0"/>
          </a:p>
        </p:txBody>
      </p:sp>
      <p:sp>
        <p:nvSpPr>
          <p:cNvPr id="165" name="Google Shape;165;g3a5752edde4_0_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607656-C3D3-D422-863B-CCAAB400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90" y="2018157"/>
            <a:ext cx="5387603" cy="44397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6F4A9DF4-8E8A-E2F3-8F94-7BA4503D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A5CEE954-06A4-9FD7-52D4-2F14CEAB2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5563324-613B-4B29-1F80-6A4A81A4AE8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BFBE075-B585-8A5E-F53E-9F76E8ECA6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8D9795-2013-18C9-57AD-FF27666C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60" y="1912903"/>
            <a:ext cx="5115863" cy="49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8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17424</Words>
  <Application>Microsoft Office PowerPoint</Application>
  <PresentationFormat>Panorámica</PresentationFormat>
  <Paragraphs>7057</Paragraphs>
  <Slides>77</Slides>
  <Notes>77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Calibri</vt:lpstr>
      <vt:lpstr>Noto Sans Symbols</vt:lpstr>
      <vt:lpstr>Times New Roman</vt:lpstr>
      <vt:lpstr>Arial</vt:lpstr>
      <vt:lpstr>Gill Sans</vt:lpstr>
      <vt:lpstr>Dividendo</vt:lpstr>
      <vt:lpstr>EUREKABANK BDD NUBE SOAP JAVA</vt:lpstr>
      <vt:lpstr>Presentación de PowerPoint</vt:lpstr>
      <vt:lpstr>ESTRUCTURA DEL PROYECTO</vt:lpstr>
      <vt:lpstr>DESARROLLO</vt:lpstr>
      <vt:lpstr>PARA LA ELABORACIÓN DEL PROYECTO, EN PRIMER LUGAR, SE DEBE CREAR UNA CARPETA DONDE SE ALMACENARÁN LOS ARCHIVOS NECESARIOS PARA SU FUNCIONAMIENTO.</vt:lpstr>
      <vt:lpstr>DIAGRAMAS</vt:lpstr>
      <vt:lpstr>DIAGRAMAS DIAGRAMA DE ARQUITECTURA</vt:lpstr>
      <vt:lpstr>DIAGRAMAS DIAGRAMA CASOS DE USO</vt:lpstr>
      <vt:lpstr>DIAGRAMAS DIAGRAMA ACTIVIDAD - DEPÓSITO</vt:lpstr>
      <vt:lpstr>DIAGRAMAS DIAGRAMA ACTIVIDAD - RETIRO</vt:lpstr>
      <vt:lpstr>DIAGRAMAS DIAGRAMA ACTIVIDAD - TRANSFERENCIA</vt:lpstr>
      <vt:lpstr>DIAGRAMAS DIAGRAMA SECUENCIA - DEPÓSITO</vt:lpstr>
      <vt:lpstr>DIAGRAMAS DIAGRAMA SECUENCIA - RETIRO</vt:lpstr>
      <vt:lpstr>DIAGRAMAS DIAGRAMA SECUENCIA - TRANSFERENCIA</vt:lpstr>
      <vt:lpstr>DIAGRAMAS DIAGRAMA ENTIDAD RELACIÓN - CONCEPTUAL</vt:lpstr>
      <vt:lpstr>DIAGRAMAS DIAGRAMA ENTIDAD RELACIÓN - LÓGICO</vt:lpstr>
      <vt:lpstr>DIAGRAMAS DIAGRAMA ENTIDAD RELACIÓN - FÍSICO</vt:lpstr>
      <vt:lpstr>DIAGRAMAS DIAGRAMA DE CLASES </vt:lpstr>
      <vt:lpstr>CREACIÓN BASE DE DATOS</vt:lpstr>
      <vt:lpstr>CREACIÓN DE BASE DE DATOS BASE DE DATOS</vt:lpstr>
      <vt:lpstr>CREACIÓN DE BASE DE DATOS BASE DE DATOS</vt:lpstr>
      <vt:lpstr>CREACIÓN DE BASE DE DATOS BASE DE DATOS</vt:lpstr>
      <vt:lpstr>CREACIÓN DE BASE DE DATOS BASE DE DATOS</vt:lpstr>
      <vt:lpstr>APLICACIÓN SERVIDOR EUREKABANK</vt:lpstr>
      <vt:lpstr>APLICACIONES SERVIDOR CREACIÓN DEL PROYECTO SERVIDOR EUREKABANK</vt:lpstr>
      <vt:lpstr>APLICACIONES SERVIDOR CONEXIÓN A LA BASE DE DATOS</vt:lpstr>
      <vt:lpstr>APLICACIONES SERVIDOR ESTRUCTURA DEL PROYECTO</vt:lpstr>
      <vt:lpstr>APLICACIONES SERVIDOR CREACIÓN DE MODELOS, SERVICIOS Y CONTROLADOR</vt:lpstr>
      <vt:lpstr>APLICACIONES SERVIDOR PRUEBAS DE LOS SERVICIOS</vt:lpstr>
      <vt:lpstr>APLICACIONES SERVIDOR PRUEBAS DE LOS SERVICIOS - Endpoint 1</vt:lpstr>
      <vt:lpstr>APLICACIONES SERVIDOR PRUEBAS DE LOS SERVICIOS - Endpoint 2</vt:lpstr>
      <vt:lpstr>APLICACIONES SERVIDOR PRUEBAS DE LOS SERVICIOS - Endpoint 3</vt:lpstr>
      <vt:lpstr>APLICACIONES SERVIDOR PRUEBAS DE LOS SERVICIOS - Endpoint 4</vt:lpstr>
      <vt:lpstr>APLICACIONES SERVIDOR PRUEBAS DE LOS SERVICIOS - Endpoint 5</vt:lpstr>
      <vt:lpstr>APLICACIONES SERVIDOR PRUEBAS DE LOS SERVICIOS - Endpoint 6 </vt:lpstr>
      <vt:lpstr>APLICACIÓN CLIENTE CONSOLA</vt:lpstr>
      <vt:lpstr>APLICACIÓN CLIENTE CONSOLA CREACIÓN DEL PROYECTO</vt:lpstr>
      <vt:lpstr>APLICACIÓN CLIENTE CONSOLA ESTRUCTURA DEL PROYECTO</vt:lpstr>
      <vt:lpstr>APLICACIÓN CLIENTE CONSOLA CREACIÓN DE CLASES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ESCRITORIO</vt:lpstr>
      <vt:lpstr>APLICACIÓN CLIENTE ESCRITORIO CREACIÓN DEL PROYECTO</vt:lpstr>
      <vt:lpstr>APLICACIÓN CLIENTE ESCRITORIO ESTRUCTURA DEL PROYECTO</vt:lpstr>
      <vt:lpstr>APLICACIÓN CLIENTE ESCRITORIO CREACIÓN DE CLASES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WEB</vt:lpstr>
      <vt:lpstr>APLICACIÓN CLIENTE WEB CREACIÓN DEL PROYECTO</vt:lpstr>
      <vt:lpstr>APLICACIÓN CLIENTE WEB ESTRUCTURA DEL PROYECTO</vt:lpstr>
      <vt:lpstr>APLICACIÓN CLIENTE WEB CREACIÓN DE CLASES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MÓVIL</vt:lpstr>
      <vt:lpstr>APLICACIÓN CLIENTE MÓVIL CREACIÓN DEL PROYECTO</vt:lpstr>
      <vt:lpstr>APLICACIÓN CLIENTE MÓVIL ESTRUCTURA DEL PROYECTO</vt:lpstr>
      <vt:lpstr>APLICACIÓN CLIENTE MÓVIL CREACIÓN DE CLASES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CONCLUSIONES</vt:lpstr>
      <vt:lpstr>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 Villarruel</dc:creator>
  <cp:lastModifiedBy>Nahir Carrera Vela</cp:lastModifiedBy>
  <cp:revision>11</cp:revision>
  <dcterms:created xsi:type="dcterms:W3CDTF">2020-07-10T23:33:49Z</dcterms:created>
  <dcterms:modified xsi:type="dcterms:W3CDTF">2025-12-10T16:37:56Z</dcterms:modified>
</cp:coreProperties>
</file>